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60" r:id="rId4"/>
    <p:sldId id="305" r:id="rId5"/>
    <p:sldId id="306" r:id="rId6"/>
    <p:sldId id="345" r:id="rId7"/>
    <p:sldId id="314" r:id="rId8"/>
    <p:sldId id="346" r:id="rId9"/>
    <p:sldId id="315" r:id="rId10"/>
    <p:sldId id="347" r:id="rId11"/>
    <p:sldId id="316" r:id="rId12"/>
    <p:sldId id="317" r:id="rId13"/>
    <p:sldId id="348" r:id="rId14"/>
    <p:sldId id="318" r:id="rId15"/>
    <p:sldId id="309" r:id="rId16"/>
    <p:sldId id="320" r:id="rId17"/>
    <p:sldId id="321" r:id="rId18"/>
    <p:sldId id="349" r:id="rId19"/>
    <p:sldId id="350" r:id="rId20"/>
    <p:sldId id="351" r:id="rId21"/>
    <p:sldId id="322" r:id="rId22"/>
    <p:sldId id="323" r:id="rId23"/>
    <p:sldId id="352" r:id="rId24"/>
    <p:sldId id="324" r:id="rId25"/>
    <p:sldId id="288" r:id="rId26"/>
    <p:sldId id="353" r:id="rId27"/>
    <p:sldId id="286" r:id="rId28"/>
    <p:sldId id="287" r:id="rId2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howGuides="1">
      <p:cViewPr varScale="1">
        <p:scale>
          <a:sx n="70" d="100"/>
          <a:sy n="70" d="100"/>
        </p:scale>
        <p:origin x="1398" y="72"/>
      </p:cViewPr>
      <p:guideLst>
        <p:guide orient="horz" pos="22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A25ED-EB5F-4CCF-AD54-C98C317D98C3}" type="datetimeFigureOut">
              <a:rPr lang="pt-BR" smtClean="0"/>
              <a:pPr/>
              <a:t>30/05/2014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CBB57-AF33-401A-B4F5-0A4847967C7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0872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vore Criativa\Desktop\Tributo ao Futuro\Crescer em Rede Final\BG v2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instagram.com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flickr.com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mundo.com.br/792-como-usar-o-flickr.htm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ugusto\Desktop\Augusto\Tributo ao Futuro\Crescer em rede\ENCONTROS\Anexos\BG-CAP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tângulo 5"/>
          <p:cNvSpPr/>
          <p:nvPr/>
        </p:nvSpPr>
        <p:spPr>
          <a:xfrm>
            <a:off x="0" y="3786190"/>
            <a:ext cx="9144000" cy="307181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500166" y="3875134"/>
            <a:ext cx="7215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000" b="1" dirty="0" smtClean="0">
                <a:solidFill>
                  <a:schemeClr val="bg1"/>
                </a:solidFill>
              </a:rPr>
              <a:t>Crescer em Rede – Encontro 12</a:t>
            </a:r>
          </a:p>
        </p:txBody>
      </p:sp>
      <p:sp>
        <p:nvSpPr>
          <p:cNvPr id="10" name="Retângulo 9"/>
          <p:cNvSpPr/>
          <p:nvPr/>
        </p:nvSpPr>
        <p:spPr>
          <a:xfrm>
            <a:off x="0" y="4500570"/>
            <a:ext cx="9144000" cy="100013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34425"/>
            <a:ext cx="8715436" cy="90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428596" y="4643446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</a:rPr>
              <a:t>Uma Imagem fala mais que mil </a:t>
            </a:r>
            <a:r>
              <a:rPr lang="en-US" sz="2000" b="1" dirty="0" err="1" smtClean="0">
                <a:solidFill>
                  <a:schemeClr val="bg1"/>
                </a:solidFill>
              </a:rPr>
              <a:t>palavras</a:t>
            </a:r>
            <a:r>
              <a:rPr lang="en-US" sz="2000" b="1" smtClean="0">
                <a:solidFill>
                  <a:schemeClr val="bg1"/>
                </a:solidFill>
              </a:rPr>
              <a:t>: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algn="r"/>
            <a:r>
              <a:rPr lang="en-US" sz="2000" b="1" dirty="0" smtClean="0">
                <a:solidFill>
                  <a:schemeClr val="bg1"/>
                </a:solidFill>
              </a:rPr>
              <a:t>Fotografar a realidade local e compartilhar nas redes (Instagram e FlickR)</a:t>
            </a:r>
            <a:r>
              <a:rPr lang="pt-BR" sz="2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TextBox 1"/>
          <p:cNvSpPr/>
          <p:nvPr/>
        </p:nvSpPr>
        <p:spPr>
          <a:xfrm>
            <a:off x="785786" y="2205375"/>
            <a:ext cx="7358114" cy="272382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2000,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todos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grandes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fabricantes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equipamentos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fotográficos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dispunham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catálogos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profissional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amador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Atualmente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muitos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dispositivos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móveis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tablets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celulares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cresceu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redes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compartilhamento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fazendo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álbuns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compartilhá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-los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todo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fotografia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em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atividades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pedagógicas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</a:p>
        </p:txBody>
      </p:sp>
      <p:sp>
        <p:nvSpPr>
          <p:cNvPr id="8" name="TextBox 4"/>
          <p:cNvSpPr/>
          <p:nvPr/>
        </p:nvSpPr>
        <p:spPr>
          <a:xfrm>
            <a:off x="428596" y="1978778"/>
            <a:ext cx="7891814" cy="392415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 processo de comunicação, resultante da utilização de fotografias em atividades didáticas, pode proporcionar a formação de cidadãos críticos, desde que, o professor consiga desenvolver com seus alunos propostas que favoreçam o “Ensinar a olhar”. </a:t>
            </a:r>
          </a:p>
          <a:p>
            <a:pPr algn="just"/>
            <a:endParaRPr lang="en-US" sz="1900" dirty="0" err="1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rodeado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é fundamental saber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interpretá-las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observar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indivíduo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capaz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desvendar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vários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sentidos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isso, podemos dizer que o uso de fotografias em atividades pedagógicas constitui uma instigante experiência reflexiva desde que, o uso dessas imagens não seja configurado apenas como algo meramente decorativo ou como reforço ao que foi ensinado durante 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aula.</a:t>
            </a:r>
            <a:endParaRPr lang="en-US" sz="19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92354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precisamos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abordar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experiência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fotografias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realmente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instigante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4"/>
          <p:cNvSpPr/>
          <p:nvPr/>
        </p:nvSpPr>
        <p:spPr>
          <a:xfrm>
            <a:off x="466400" y="2588967"/>
            <a:ext cx="7891814" cy="24314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precisa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discutir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função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histórica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possui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compreensão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possuindo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caráter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instantâneo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mediante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situação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vivida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deixa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trazer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própria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deve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mostrar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fotógrafo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realiza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série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escolhas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influenciam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diretamente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maneira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compreendemos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situação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enquadrada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pelas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lentes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142984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precisamos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abordar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experiência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fotografias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realmente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instigante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4"/>
          <p:cNvSpPr/>
          <p:nvPr/>
        </p:nvSpPr>
        <p:spPr>
          <a:xfrm>
            <a:off x="609276" y="2562565"/>
            <a:ext cx="7891814" cy="272382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precisa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destacar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registro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fotográfico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envolve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quando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analisar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devemos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ressaltar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maior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número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dados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possíveis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quando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fotógrafo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decidiu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realizar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mostrar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questões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enquadramentos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fotógrafos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indica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conhecimento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experiências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presentes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captação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TextBox 2"/>
          <p:cNvSpPr/>
          <p:nvPr/>
        </p:nvSpPr>
        <p:spPr>
          <a:xfrm>
            <a:off x="4718" y="1142984"/>
            <a:ext cx="8424934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Educar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ajudar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desenvolver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formas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comunicação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.”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(MORAN, 1998). </a:t>
            </a:r>
          </a:p>
        </p:txBody>
      </p:sp>
      <p:sp>
        <p:nvSpPr>
          <p:cNvPr id="11" name="TextBox 3"/>
          <p:cNvSpPr/>
          <p:nvPr/>
        </p:nvSpPr>
        <p:spPr>
          <a:xfrm>
            <a:off x="428596" y="1857364"/>
            <a:ext cx="8136907" cy="184665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Silveira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&amp;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Alves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(2008)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identificam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modalidade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artística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capaz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estimular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integração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indivíduos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ambiente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maneira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lúdica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criativa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atraente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contato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permitir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coisas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esquecidas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nunca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vistas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sejam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percebidas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educando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sujeito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imaginação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olhar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multifacetado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cristalizada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se tem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naquele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	</a:t>
            </a:r>
          </a:p>
        </p:txBody>
      </p:sp>
      <p:sp>
        <p:nvSpPr>
          <p:cNvPr id="12" name="TextBox 4"/>
          <p:cNvSpPr/>
          <p:nvPr/>
        </p:nvSpPr>
        <p:spPr>
          <a:xfrm>
            <a:off x="428596" y="3857628"/>
            <a:ext cx="8572560" cy="24468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Com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está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lançado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desafio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Proporcionar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torne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-se um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instrumento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ser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estratégias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ensino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ato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fotografar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favorecerá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olhem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forma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detalhada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vivem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. Como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afirma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Freire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(2005): 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possibilidade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indivíduo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desvelar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descodificação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situações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reconhecidas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2">
                    <a:lumMod val="75000"/>
                  </a:schemeClr>
                </a:solidFill>
              </a:rPr>
              <a:t>ele</a:t>
            </a: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.”</a:t>
            </a:r>
          </a:p>
          <a:p>
            <a:pPr indent="35560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Este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ato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olhar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,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maneira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critica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favorecer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consciência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e,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médio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prazo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vir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gerar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ações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concretas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ambiente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grupo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está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inserido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834914"/>
            <a:ext cx="8208962" cy="33085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permite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capturar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compartilhar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celular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personalizar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vídeos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filtros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permite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compartilhe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vídeos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amigos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seguidores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feed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envie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publicações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diretamente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amigos.</a:t>
            </a: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publicações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excelente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recurso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trabalhos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Instagran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0" name="TextBox 3"/>
          <p:cNvSpPr/>
          <p:nvPr/>
        </p:nvSpPr>
        <p:spPr>
          <a:xfrm>
            <a:off x="571472" y="5373216"/>
            <a:ext cx="7488835" cy="6771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Baixar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preciso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acessa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http://instagram.com/</a:t>
            </a: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8349" r="1275"/>
          <a:stretch>
            <a:fillRect/>
          </a:stretch>
        </p:blipFill>
        <p:spPr>
          <a:xfrm>
            <a:off x="285720" y="1332220"/>
            <a:ext cx="4680521" cy="3168350"/>
          </a:xfrm>
          <a:prstGeom prst="rect">
            <a:avLst/>
          </a:prstGeom>
          <a:ln>
            <a:noFill/>
          </a:ln>
        </p:spPr>
      </p:pic>
      <p:cxnSp>
        <p:nvCxnSpPr>
          <p:cNvPr id="11" name="Straight Arrow Connector 2"/>
          <p:cNvCxnSpPr/>
          <p:nvPr/>
        </p:nvCxnSpPr>
        <p:spPr>
          <a:xfrm rot="10800000" flipV="1">
            <a:off x="3929058" y="2714620"/>
            <a:ext cx="1785950" cy="857256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2" name="TextBox 3"/>
          <p:cNvSpPr/>
          <p:nvPr/>
        </p:nvSpPr>
        <p:spPr>
          <a:xfrm>
            <a:off x="5652117" y="2276874"/>
            <a:ext cx="2088234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baixar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13" name="Placeholder 3" descr="Picture 2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6419877" y="3643314"/>
            <a:ext cx="2438403" cy="2438403"/>
          </a:xfrm>
          <a:prstGeom prst="rect">
            <a:avLst/>
          </a:prstGeom>
          <a:ln>
            <a:noFill/>
          </a:ln>
        </p:spPr>
      </p:pic>
      <p:sp>
        <p:nvSpPr>
          <p:cNvPr id="14" name="TextBox 5"/>
          <p:cNvSpPr/>
          <p:nvPr/>
        </p:nvSpPr>
        <p:spPr>
          <a:xfrm>
            <a:off x="1214414" y="5357826"/>
            <a:ext cx="4786346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r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disponível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dispositivos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móveis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Apple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Androids.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TextBox 1"/>
          <p:cNvSpPr/>
          <p:nvPr/>
        </p:nvSpPr>
        <p:spPr>
          <a:xfrm>
            <a:off x="3357554" y="1524174"/>
            <a:ext cx="5643570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i="1" dirty="0" smtClean="0">
                <a:solidFill>
                  <a:schemeClr val="tx2">
                    <a:lumMod val="75000"/>
                  </a:schemeClr>
                </a:solidFill>
              </a:rPr>
              <a:t>download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smartphone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rodar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terá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nova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b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11640" t="45160" r="63456" b="7778"/>
          <a:stretch>
            <a:fillRect/>
          </a:stretch>
        </p:blipFill>
        <p:spPr>
          <a:xfrm>
            <a:off x="500034" y="1571612"/>
            <a:ext cx="2753830" cy="3964251"/>
          </a:xfrm>
          <a:prstGeom prst="rect">
            <a:avLst/>
          </a:prstGeom>
          <a:ln>
            <a:noFill/>
          </a:ln>
        </p:spPr>
      </p:pic>
      <p:sp>
        <p:nvSpPr>
          <p:cNvPr id="13" name="TextBox 4"/>
          <p:cNvSpPr/>
          <p:nvPr/>
        </p:nvSpPr>
        <p:spPr>
          <a:xfrm>
            <a:off x="3357554" y="2537578"/>
            <a:ext cx="5500726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precisa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fornecer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dados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usuário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e-mail,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senha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telefone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perfil</a:t>
            </a: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5"/>
          <p:cNvSpPr/>
          <p:nvPr/>
        </p:nvSpPr>
        <p:spPr>
          <a:xfrm>
            <a:off x="3357554" y="3286124"/>
            <a:ext cx="5286412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encontrar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amigos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utilizam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contatos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celular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pelo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usuário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Facebook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Twitter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5" name="TextBox 5"/>
          <p:cNvSpPr/>
          <p:nvPr/>
        </p:nvSpPr>
        <p:spPr>
          <a:xfrm>
            <a:off x="3286084" y="4643446"/>
            <a:ext cx="5786478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mostra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usuários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populares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-los.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aparece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forma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automática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adiante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AVANÇAR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19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1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11345" t="35294" r="62279" b="17647"/>
          <a:stretch>
            <a:fillRect/>
          </a:stretch>
        </p:blipFill>
        <p:spPr>
          <a:xfrm>
            <a:off x="500034" y="1857364"/>
            <a:ext cx="2333123" cy="3507505"/>
          </a:xfrm>
          <a:prstGeom prst="rect">
            <a:avLst/>
          </a:prstGeom>
          <a:ln>
            <a:noFill/>
          </a:ln>
        </p:spPr>
      </p:pic>
      <p:cxnSp>
        <p:nvCxnSpPr>
          <p:cNvPr id="16" name="Straight Arrow Connector 2"/>
          <p:cNvCxnSpPr/>
          <p:nvPr/>
        </p:nvCxnSpPr>
        <p:spPr>
          <a:xfrm rot="16200000" flipV="1">
            <a:off x="5868363" y="5673167"/>
            <a:ext cx="531436" cy="123766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" name="TextBox 3"/>
          <p:cNvSpPr/>
          <p:nvPr/>
        </p:nvSpPr>
        <p:spPr>
          <a:xfrm>
            <a:off x="5715009" y="5718287"/>
            <a:ext cx="928693" cy="3539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laceholder 3" descr="Imagem 12"/>
          <p:cNvPicPr>
            <a:picLocks noGrp="1" noChangeAspect="1"/>
          </p:cNvPicPr>
          <p:nvPr/>
        </p:nvPicPr>
        <p:blipFill>
          <a:blip r:embed="rId3">
            <a:lum/>
          </a:blip>
          <a:srcRect l="49778" t="887" b="-19"/>
          <a:stretch>
            <a:fillRect/>
          </a:stretch>
        </p:blipFill>
        <p:spPr>
          <a:xfrm>
            <a:off x="5000628" y="1928802"/>
            <a:ext cx="2136602" cy="3496942"/>
          </a:xfrm>
          <a:prstGeom prst="rect">
            <a:avLst/>
          </a:prstGeom>
          <a:ln>
            <a:noFill/>
          </a:ln>
        </p:spPr>
      </p:pic>
      <p:sp>
        <p:nvSpPr>
          <p:cNvPr id="20" name="TextBox 6"/>
          <p:cNvSpPr/>
          <p:nvPr/>
        </p:nvSpPr>
        <p:spPr>
          <a:xfrm>
            <a:off x="2928927" y="1785926"/>
            <a:ext cx="2000263" cy="140038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automaticamente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abrir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programa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modificação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cxnSp>
        <p:nvCxnSpPr>
          <p:cNvPr id="21" name="Straight Arrow Connector 7"/>
          <p:cNvCxnSpPr>
            <a:stCxn id="22" idx="3"/>
          </p:cNvCxnSpPr>
          <p:nvPr/>
        </p:nvCxnSpPr>
        <p:spPr>
          <a:xfrm flipV="1">
            <a:off x="4429123" y="5429264"/>
            <a:ext cx="571506" cy="176996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2" name="TextBox 8"/>
          <p:cNvSpPr/>
          <p:nvPr/>
        </p:nvSpPr>
        <p:spPr>
          <a:xfrm>
            <a:off x="3714744" y="5429288"/>
            <a:ext cx="714379" cy="3539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Home</a:t>
            </a:r>
          </a:p>
        </p:txBody>
      </p:sp>
      <p:cxnSp>
        <p:nvCxnSpPr>
          <p:cNvPr id="23" name="Straight Arrow Connector 9"/>
          <p:cNvCxnSpPr/>
          <p:nvPr/>
        </p:nvCxnSpPr>
        <p:spPr>
          <a:xfrm rot="5400000" flipH="1" flipV="1">
            <a:off x="5214136" y="5429276"/>
            <a:ext cx="429446" cy="429422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4" name="TextBox 10"/>
          <p:cNvSpPr/>
          <p:nvPr/>
        </p:nvSpPr>
        <p:spPr>
          <a:xfrm>
            <a:off x="4475485" y="5861163"/>
            <a:ext cx="1025209" cy="3539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Favoritos</a:t>
            </a: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5" name="Straight Arrow Connector 11"/>
          <p:cNvCxnSpPr/>
          <p:nvPr/>
        </p:nvCxnSpPr>
        <p:spPr>
          <a:xfrm rot="10800000">
            <a:off x="6572264" y="5429264"/>
            <a:ext cx="571504" cy="357189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6" name="TextBox 12"/>
          <p:cNvSpPr/>
          <p:nvPr/>
        </p:nvSpPr>
        <p:spPr>
          <a:xfrm>
            <a:off x="6786579" y="5528115"/>
            <a:ext cx="2214577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Atualização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segue</a:t>
            </a:r>
          </a:p>
        </p:txBody>
      </p:sp>
      <p:sp>
        <p:nvSpPr>
          <p:cNvPr id="28" name="TextBox 14"/>
          <p:cNvSpPr/>
          <p:nvPr/>
        </p:nvSpPr>
        <p:spPr>
          <a:xfrm>
            <a:off x="7420973" y="5075321"/>
            <a:ext cx="1437307" cy="3539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Configurações</a:t>
            </a: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TextBox 15"/>
          <p:cNvSpPr/>
          <p:nvPr/>
        </p:nvSpPr>
        <p:spPr>
          <a:xfrm>
            <a:off x="357158" y="5357826"/>
            <a:ext cx="2428892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alteração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Retângulo 29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Veja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como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é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fácil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navegar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no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Instagran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</a:p>
        </p:txBody>
      </p:sp>
      <p:cxnSp>
        <p:nvCxnSpPr>
          <p:cNvPr id="55" name="Straight Arrow Connector 9"/>
          <p:cNvCxnSpPr/>
          <p:nvPr/>
        </p:nvCxnSpPr>
        <p:spPr>
          <a:xfrm rot="10800000">
            <a:off x="7143768" y="5286388"/>
            <a:ext cx="285752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27" name="TextBox 1"/>
          <p:cNvSpPr/>
          <p:nvPr/>
        </p:nvSpPr>
        <p:spPr>
          <a:xfrm>
            <a:off x="3643306" y="1136769"/>
            <a:ext cx="5249171" cy="507831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Na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barra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superior: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ícone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permite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incluir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excluir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borda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segundo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oferece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opção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configurar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o flash.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terceiro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permite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desfoque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determinada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parte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(com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três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).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último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cancelar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eriod"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Na parte inferior: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Estão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filtros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dá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efeito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diferente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tirar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resultado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será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exibido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posteriormente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três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novas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opções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vermelho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cancelar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V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verde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aceitar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e um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SOL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é 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efeito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HDR do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ressalta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contraste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cor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32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11345" t="35294" r="62279" b="17647"/>
          <a:stretch>
            <a:fillRect/>
          </a:stretch>
        </p:blipFill>
        <p:spPr>
          <a:xfrm>
            <a:off x="214282" y="1072412"/>
            <a:ext cx="3318069" cy="521410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428596" y="1929364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Vocês consideram que utilizam a fotografia, nas estratégias de ensino, como protagonista ou como coadjuvante das atividades propostas?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Vocês já pararam para refletir o que o olhar de vocês consegue ver além e através do olhar do outro? O que a imagem fotográfica nos diz com seu discurso silencioso?  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Como desenvolver o senso crítico dos alunos a partir da produção de ensaios fotográficos?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Perguntas desafiadoras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Picture 2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5572132" y="1823730"/>
            <a:ext cx="2832317" cy="4248476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7" name="Rectangle Custom 2"/>
          <p:cNvSpPr/>
          <p:nvPr/>
        </p:nvSpPr>
        <p:spPr>
          <a:xfrm>
            <a:off x="428628" y="1643050"/>
            <a:ext cx="4572000" cy="24314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fim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arenBoth"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Adicionar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legenda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arenBoth"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Ativar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geolocalização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identificar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tirada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; e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AutoNum type="arabicParenBoth"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deseja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publicada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 Twitter,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Facebook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e-mail,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etc.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Flickr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2"/>
          <p:cNvSpPr/>
          <p:nvPr/>
        </p:nvSpPr>
        <p:spPr>
          <a:xfrm>
            <a:off x="2799347" y="5786454"/>
            <a:ext cx="7344817" cy="38472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 algn="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ACESSAR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http://www.flickr.com/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0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t="8538" r="1569"/>
          <a:stretch>
            <a:fillRect/>
          </a:stretch>
        </p:blipFill>
        <p:spPr>
          <a:xfrm>
            <a:off x="4209780" y="1375984"/>
            <a:ext cx="4528427" cy="3267462"/>
          </a:xfrm>
          <a:prstGeom prst="rect">
            <a:avLst/>
          </a:prstGeom>
          <a:ln>
            <a:noFill/>
          </a:ln>
        </p:spPr>
      </p:pic>
      <p:cxnSp>
        <p:nvCxnSpPr>
          <p:cNvPr id="11" name="Straight Arrow Connector 4"/>
          <p:cNvCxnSpPr/>
          <p:nvPr/>
        </p:nvCxnSpPr>
        <p:spPr>
          <a:xfrm rot="5400000" flipH="1" flipV="1">
            <a:off x="4965703" y="4035429"/>
            <a:ext cx="1500198" cy="1588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2" name="TextBox 5"/>
          <p:cNvSpPr/>
          <p:nvPr/>
        </p:nvSpPr>
        <p:spPr>
          <a:xfrm>
            <a:off x="4214810" y="4786322"/>
            <a:ext cx="1998333" cy="877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necessidade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de se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cadastro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3" name="Straight Arrow Connector 6"/>
          <p:cNvCxnSpPr/>
          <p:nvPr/>
        </p:nvCxnSpPr>
        <p:spPr>
          <a:xfrm rot="5400000" flipH="1" flipV="1">
            <a:off x="6536546" y="3321842"/>
            <a:ext cx="3357586" cy="2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4" name="TextBox 7"/>
          <p:cNvSpPr/>
          <p:nvPr/>
        </p:nvSpPr>
        <p:spPr>
          <a:xfrm>
            <a:off x="6643702" y="4714884"/>
            <a:ext cx="2143140" cy="877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 do Yahoo.</a:t>
            </a:r>
          </a:p>
        </p:txBody>
      </p:sp>
      <p:sp>
        <p:nvSpPr>
          <p:cNvPr id="15" name="TextBox 8"/>
          <p:cNvSpPr/>
          <p:nvPr/>
        </p:nvSpPr>
        <p:spPr>
          <a:xfrm>
            <a:off x="428597" y="1857364"/>
            <a:ext cx="2928957" cy="36009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possibilita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álbuns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diferentes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favorece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pedagógicas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interdisciplinaridade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ambiente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sociedade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local,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hábitos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costumes,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proposta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única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ser: “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Conheça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Bairro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”.</a:t>
            </a:r>
            <a:endParaRPr lang="en-US" sz="18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3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9108" r="-49"/>
          <a:stretch>
            <a:fillRect/>
          </a:stretch>
        </p:blipFill>
        <p:spPr>
          <a:xfrm>
            <a:off x="214282" y="1262495"/>
            <a:ext cx="4032449" cy="2952323"/>
          </a:xfrm>
          <a:prstGeom prst="rect">
            <a:avLst/>
          </a:prstGeom>
          <a:ln>
            <a:noFill/>
          </a:ln>
        </p:spPr>
      </p:pic>
      <p:sp>
        <p:nvSpPr>
          <p:cNvPr id="14" name="TextBox 2"/>
          <p:cNvSpPr/>
          <p:nvPr/>
        </p:nvSpPr>
        <p:spPr>
          <a:xfrm>
            <a:off x="4429124" y="1142984"/>
            <a:ext cx="3672404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Rapidamente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tem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acesso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inicial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5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t="8159" r="-50"/>
          <a:stretch>
            <a:fillRect/>
          </a:stretch>
        </p:blipFill>
        <p:spPr>
          <a:xfrm>
            <a:off x="4611071" y="2857496"/>
            <a:ext cx="4318647" cy="3312368"/>
          </a:xfrm>
          <a:prstGeom prst="rect">
            <a:avLst/>
          </a:prstGeom>
          <a:ln>
            <a:noFill/>
          </a:ln>
        </p:spPr>
      </p:pic>
      <p:cxnSp>
        <p:nvCxnSpPr>
          <p:cNvPr id="16" name="Straight Arrow Connector 4"/>
          <p:cNvCxnSpPr/>
          <p:nvPr/>
        </p:nvCxnSpPr>
        <p:spPr>
          <a:xfrm rot="5400000" flipH="1" flipV="1">
            <a:off x="3286116" y="4143380"/>
            <a:ext cx="1571636" cy="1000132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" name="TextBox 5"/>
          <p:cNvSpPr/>
          <p:nvPr/>
        </p:nvSpPr>
        <p:spPr>
          <a:xfrm>
            <a:off x="1285852" y="5466536"/>
            <a:ext cx="3000395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r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CLICAR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ícone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VOCÊ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álbum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galeria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etc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8349" r="-50"/>
          <a:stretch>
            <a:fillRect/>
          </a:stretch>
        </p:blipFill>
        <p:spPr>
          <a:xfrm>
            <a:off x="3857620" y="1571612"/>
            <a:ext cx="4606683" cy="3096341"/>
          </a:xfrm>
          <a:prstGeom prst="rect">
            <a:avLst/>
          </a:prstGeom>
          <a:ln>
            <a:noFill/>
          </a:ln>
        </p:spPr>
      </p:pic>
      <p:sp>
        <p:nvSpPr>
          <p:cNvPr id="11" name="TextBox 2"/>
          <p:cNvSpPr/>
          <p:nvPr/>
        </p:nvSpPr>
        <p:spPr>
          <a:xfrm>
            <a:off x="571472" y="1428736"/>
            <a:ext cx="2773918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gostaria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álbuns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2" name="TextBox 3"/>
          <p:cNvSpPr/>
          <p:nvPr/>
        </p:nvSpPr>
        <p:spPr>
          <a:xfrm>
            <a:off x="571472" y="2857496"/>
            <a:ext cx="2571768" cy="30162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Geralmente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dispostas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outra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mudar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disposição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MUDAR O LAYOUT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localizado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direito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tela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8294" t="43635" r="38936" b="18635"/>
          <a:stretch>
            <a:fillRect/>
          </a:stretch>
        </p:blipFill>
        <p:spPr>
          <a:xfrm>
            <a:off x="500034" y="1857365"/>
            <a:ext cx="6215106" cy="327111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1" name="TextBox 2"/>
          <p:cNvSpPr/>
          <p:nvPr/>
        </p:nvSpPr>
        <p:spPr>
          <a:xfrm>
            <a:off x="357158" y="1108818"/>
            <a:ext cx="6709280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quatro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opções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disponíveis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versão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gratuita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SALVAR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2" name="Rectangle Custom 3"/>
          <p:cNvSpPr/>
          <p:nvPr/>
        </p:nvSpPr>
        <p:spPr>
          <a:xfrm>
            <a:off x="500034" y="5286388"/>
            <a:ext cx="6215106" cy="9694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Para saber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ferramentas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acesse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http://www.youtube.com/watch?v=bsA1miuOrTk</a:t>
            </a:r>
          </a:p>
          <a:p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http://www.tecmundo.com.br/792-como-usar-o-flickr.htm</a:t>
            </a: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TextBox 2"/>
          <p:cNvSpPr/>
          <p:nvPr/>
        </p:nvSpPr>
        <p:spPr>
          <a:xfrm>
            <a:off x="395286" y="2231777"/>
            <a:ext cx="8462994" cy="255454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Agora que já estamos com as nossos grupos formados, chegou a hora de definir qual o tema que pode ser instigante para ser representado em imagem. Que tal um investigação pelo entorno da escola?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Como falamos no início de nosso encontro,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fotografar é exercitar o olhar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, então a proposta é observar de forma mais detalhada os locais pelos quais estamos cansados de passar mas que não olhamos! Acho que podemos ter surpresas!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tal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agora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formamos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nossos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grupos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fotojornalistas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TextBox 2"/>
          <p:cNvSpPr/>
          <p:nvPr/>
        </p:nvSpPr>
        <p:spPr>
          <a:xfrm>
            <a:off x="395286" y="2259165"/>
            <a:ext cx="8462994" cy="317009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Cada equipe terá um tempo estipulado para fotografar, retornando logo em seguida, para a criação de suas galerias. Para essa atividade, pode ser utilizado  celulares, </a:t>
            </a:r>
            <a:r>
              <a:rPr lang="pt-BR" sz="2000" i="1" dirty="0" err="1" smtClean="0">
                <a:solidFill>
                  <a:schemeClr val="tx2">
                    <a:lumMod val="75000"/>
                  </a:schemeClr>
                </a:solidFill>
              </a:rPr>
              <a:t>tablets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ou câmeras digitais.     </a:t>
            </a:r>
          </a:p>
          <a:p>
            <a:pPr algn="just"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fazer o </a:t>
            </a:r>
            <a:r>
              <a:rPr lang="pt-BR" sz="2000" i="1" dirty="0" err="1" smtClean="0">
                <a:solidFill>
                  <a:schemeClr val="tx2">
                    <a:lumMod val="75000"/>
                  </a:schemeClr>
                </a:solidFill>
              </a:rPr>
              <a:t>upload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das fotos podemos utilizar o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. É importante lembrar que alguns celulares precisam de cabos para salvar as fotos no PC.  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finalizar, socialize com o demais grupos os álbuns criados e reflitam sobre as possibilidades de se utilizar  fotos em atividades que despertem a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criticidade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dos alunos.     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tal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agora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formamos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nossos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grupos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fotojornalistas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Planejamento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da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Atividade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para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alunos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214422"/>
            <a:ext cx="82153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Chegou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desenvolver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sugestão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propor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representação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escola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rua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bairro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desenvolver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brincadeiras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rua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moradores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antigos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localidade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tarefas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diárias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etc.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esqueçam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! A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tem o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poder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captar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momentos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trabalharmos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proposta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qualquer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dos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aplicativos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apresentados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neste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encontro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esqueçam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!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Abusem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dispositivos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móveis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escola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estão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mãos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estimular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consciência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contextualizada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en-US" sz="19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561948"/>
            <a:ext cx="8286808" cy="4081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Conseguimos refletir sobre a importância da fotografia para trabalhar a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criticidade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dos alunos?</a:t>
            </a:r>
          </a:p>
          <a:p>
            <a:pPr marL="342900" indent="-342900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que servem os aplicativos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Instagram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Flickr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Quais foram os desafios que vocês vivenciaram ao experimentarem o uso destes recursos e como fizeram para superá-los?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Como ficou a proposta da atividade para os alunos? Ao vivenciá-la, que competências serão mobilizadas nos alunos?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Agora,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finalizar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preencher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Avaliação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Encontro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428596" y="2214554"/>
            <a:ext cx="750099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Desde a época das cavernas até o início do Século XIX estes registros eram realizados por meio de pinturas.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A Fotografia, como ficou conhecida a técnica, surgiu na segunda década do Século XIX e é composta por dois processos: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um físico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que envolve as leis da óptica (as objetivas e a caixa escura que permitem a formação e captura da imagem) e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outro químico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que permite fixar uma imagem de forma permanente.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428596" y="1906352"/>
            <a:ext cx="7643866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Historiadores afirmam que a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primeira descrição sobre o funcionamento de uma câmera obscura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data do Século V antes de Cristo e teria sido realizada pelo sábio chinês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Mo Tzu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Dois séculos mais tarde, foi a vez do filósofo grego Aristóteles (384-322 a.C.) descrever o fenômeno óptico da projeção de uma imagem invertida.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Durante muitos séculos a câmera escura foi utilizada de formas diferentes por todo o mundo. Até que com o aperfeiçoamento das técnicas da física e da química chegou-se a primeira imagem reproduzida mecanicamente pela técnica que seria denominada, anos mais tarde, de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357158" y="1428736"/>
            <a:ext cx="58579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A Primeira fotografia foi obtida entre 1824 e 1827 pelo inventor e tipógrafo francês Joseph Nicéphore Niépce (1765-1833). </a:t>
            </a:r>
          </a:p>
          <a:p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Os seus experimentos, com a reprodução mecânica de imagens, tinham como objetivo a impressão direta de originais no papel (desenhos, ilustrações, retratos, selos, etc.). </a:t>
            </a:r>
          </a:p>
          <a:p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O crédito da invenção nunca foi dado a Niépce.</a:t>
            </a: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6286512" y="1571612"/>
            <a:ext cx="2656806" cy="2162517"/>
          </a:xfrm>
          <a:prstGeom prst="rect">
            <a:avLst/>
          </a:prstGeom>
          <a:ln>
            <a:noFill/>
          </a:ln>
        </p:spPr>
      </p:pic>
      <p:sp>
        <p:nvSpPr>
          <p:cNvPr id="10" name="TextBox 4"/>
          <p:cNvSpPr/>
          <p:nvPr/>
        </p:nvSpPr>
        <p:spPr>
          <a:xfrm>
            <a:off x="6619195" y="3714752"/>
            <a:ext cx="3096341" cy="3231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algn="just"/>
            <a:r>
              <a:rPr lang="en-US" sz="1500" i="1" dirty="0" smtClean="0">
                <a:solidFill>
                  <a:schemeClr val="tx2">
                    <a:lumMod val="75000"/>
                  </a:schemeClr>
                </a:solidFill>
              </a:rPr>
              <a:t>Primeira Fotografia</a:t>
            </a:r>
          </a:p>
        </p:txBody>
      </p:sp>
      <p:sp>
        <p:nvSpPr>
          <p:cNvPr id="11" name="TextBox 5"/>
          <p:cNvSpPr/>
          <p:nvPr/>
        </p:nvSpPr>
        <p:spPr>
          <a:xfrm>
            <a:off x="428596" y="3929066"/>
            <a:ext cx="8643998" cy="192360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É tido como o pai da fotografia o também francês Louis Daguerre.</a:t>
            </a:r>
          </a:p>
          <a:p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O anúncio de sua descoberta ocorreu durante uma sessão especial da Academia em 19 de agosto de 1839, em Paris, data considerada como o dia em que a fotografia foi descoberta.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O processo, que ficou conhecido com Daguerreotipia, permitia a fixação e a preservação de imagens captadas com as então rudimentares câmeras fotográficas, criadas por Daguerre.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428596" y="1214422"/>
            <a:ext cx="4286280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</a:rPr>
              <a:t>Enquanto isto no Brasil...</a:t>
            </a:r>
          </a:p>
          <a:p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Assim que o anúncio da descoberta de Louis Daguerre chegou ao país, em 1839, os jornais do Rio de Janeiro e São Paulo começaram a publicar cartas e artigos de um francês chamado Hercules Florence, radicado na Vila de São Carlos, atual Campinas, que reivindicava o descobrimento de um método para reproduzir imagens mecanicamente, criado por ele em 1833.  </a:t>
            </a:r>
          </a:p>
          <a:p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1700" dirty="0" smtClean="0">
                <a:solidFill>
                  <a:schemeClr val="tx2">
                    <a:lumMod val="75000"/>
                  </a:schemeClr>
                </a:solidFill>
              </a:rPr>
              <a:t>Florence afirmava nas cartas que havia desenvolvido uma técnica que permitia a impressão, direta no papel, de gravuras e desenhos originais, por meio de placas de vidro e cópias em papéis tratados com sais de prata, sensibilizados pela luz do sol.</a:t>
            </a:r>
          </a:p>
          <a:p>
            <a:pPr algn="just"/>
            <a:endParaRPr lang="en-US" sz="1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laceholder 3" descr="Picture 2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857752" y="1357298"/>
            <a:ext cx="4194380" cy="3014713"/>
          </a:xfrm>
          <a:prstGeom prst="rect">
            <a:avLst/>
          </a:prstGeom>
          <a:ln>
            <a:noFill/>
          </a:ln>
        </p:spPr>
      </p:pic>
      <p:sp>
        <p:nvSpPr>
          <p:cNvPr id="13" name="TextBox 5"/>
          <p:cNvSpPr/>
          <p:nvPr/>
        </p:nvSpPr>
        <p:spPr>
          <a:xfrm>
            <a:off x="4643406" y="4429132"/>
            <a:ext cx="4500594" cy="3231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500" i="1" dirty="0" smtClean="0">
                <a:solidFill>
                  <a:schemeClr val="tx2">
                    <a:lumMod val="75000"/>
                  </a:schemeClr>
                </a:solidFill>
              </a:rPr>
              <a:t>Foto de rótulos de farmácia – Hercules Florence 1833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Momentos marcantes da História da Fotografia</a:t>
            </a:r>
          </a:p>
        </p:txBody>
      </p:sp>
      <p:sp>
        <p:nvSpPr>
          <p:cNvPr id="8" name="TextBox 4"/>
          <p:cNvSpPr/>
          <p:nvPr/>
        </p:nvSpPr>
        <p:spPr>
          <a:xfrm>
            <a:off x="214282" y="1928802"/>
            <a:ext cx="8643998" cy="447814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1860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Nadar faz as primeiras fotografias aéreas, ao fotografar Paris de um balão.</a:t>
            </a: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1871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Pombos-correio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usados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para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enviar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mensagens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microfotografadas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durante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Cerco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Paris (1870-71);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1877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Eadweard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Muybridge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sucessivas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cavalos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movimento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1885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Filme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negativo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transparente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lançado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pela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empresa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Eastman American Film.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1887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 Thomas Alva Edison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contrata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W. Dickson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cinema. </a:t>
            </a:r>
          </a:p>
          <a:p>
            <a:pPr algn="just"/>
            <a:endParaRPr lang="en-US" sz="19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1888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 -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Lançada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Kodak,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primeira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bastava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fotógrafo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apertar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disparador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processamento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filme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(de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papel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) e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cópias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acontecia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laboratório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central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empresa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Rochester (NY).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Momentos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marcantes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da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História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da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Fotografia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4"/>
          <p:cNvSpPr/>
          <p:nvPr/>
        </p:nvSpPr>
        <p:spPr>
          <a:xfrm>
            <a:off x="214282" y="1928802"/>
            <a:ext cx="8643998" cy="96949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1892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Frederic Ives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desenvolve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sistema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completo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fotografia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colorida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1895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- Surge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bolso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Kodak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nasce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cinema,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exibições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filmes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19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920238" y="3143248"/>
            <a:ext cx="2580720" cy="2664296"/>
          </a:xfrm>
          <a:prstGeom prst="rect">
            <a:avLst/>
          </a:prstGeom>
          <a:ln>
            <a:noFill/>
          </a:ln>
        </p:spPr>
      </p:pic>
      <p:pic>
        <p:nvPicPr>
          <p:cNvPr id="11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380267" y="3143248"/>
            <a:ext cx="2646667" cy="2664296"/>
          </a:xfrm>
          <a:prstGeom prst="rect">
            <a:avLst/>
          </a:prstGeom>
          <a:ln>
            <a:noFill/>
          </a:ln>
        </p:spPr>
      </p:pic>
      <p:sp>
        <p:nvSpPr>
          <p:cNvPr id="12" name="TextBox 4"/>
          <p:cNvSpPr/>
          <p:nvPr/>
        </p:nvSpPr>
        <p:spPr>
          <a:xfrm>
            <a:off x="2143108" y="5807544"/>
            <a:ext cx="4536503" cy="35394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1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700" i="1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7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i="1" dirty="0" err="1" smtClean="0">
                <a:solidFill>
                  <a:schemeClr val="tx2">
                    <a:lumMod val="75000"/>
                  </a:schemeClr>
                </a:solidFill>
              </a:rPr>
              <a:t>feitas</a:t>
            </a:r>
            <a:r>
              <a:rPr lang="en-US" sz="17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i="1" dirty="0" err="1" smtClean="0">
                <a:solidFill>
                  <a:schemeClr val="tx2">
                    <a:lumMod val="75000"/>
                  </a:schemeClr>
                </a:solidFill>
              </a:rPr>
              <a:t>pelas</a:t>
            </a:r>
            <a:r>
              <a:rPr lang="en-US" sz="17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i="1" dirty="0" err="1" smtClean="0">
                <a:solidFill>
                  <a:schemeClr val="tx2">
                    <a:lumMod val="75000"/>
                  </a:schemeClr>
                </a:solidFill>
              </a:rPr>
              <a:t>primeiras</a:t>
            </a:r>
            <a:r>
              <a:rPr lang="en-US" sz="17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700" i="1" dirty="0" err="1" smtClean="0">
                <a:solidFill>
                  <a:schemeClr val="tx2">
                    <a:lumMod val="75000"/>
                  </a:schemeClr>
                </a:solidFill>
              </a:rPr>
              <a:t>Câmeras</a:t>
            </a:r>
            <a:r>
              <a:rPr lang="en-US" sz="1700" i="1" dirty="0" smtClean="0">
                <a:solidFill>
                  <a:schemeClr val="tx2">
                    <a:lumMod val="75000"/>
                  </a:schemeClr>
                </a:solidFill>
              </a:rPr>
              <a:t> Kodak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10" name="TextBox 1"/>
          <p:cNvSpPr/>
          <p:nvPr/>
        </p:nvSpPr>
        <p:spPr>
          <a:xfrm>
            <a:off x="428596" y="1857364"/>
            <a:ext cx="7429552" cy="36009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Os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primeiros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estudos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visando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captação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aconteceram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meados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década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1950,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Estados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Unidos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primeiras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fotográficas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profissional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própria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fotojornalismo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chegar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mercado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fabricada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pela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Fujifilm,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Japão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1989.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Fujix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custava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US$ 5 mil e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cartão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memória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conseguia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armazenar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21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Para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mercado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amador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primeiras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surgiu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1991. A Logitech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Fotoman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custava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cerca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US$ 1.000 no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lançamento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câmera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conseguia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armazenar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32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branco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drive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interno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</TotalTime>
  <Words>2460</Words>
  <Application>Microsoft Office PowerPoint</Application>
  <PresentationFormat>Apresentação no Ecrã (4:3)</PresentationFormat>
  <Paragraphs>188</Paragraphs>
  <Slides>28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31" baseType="lpstr">
      <vt:lpstr>Calibri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Augusto</dc:creator>
  <cp:lastModifiedBy>Cheyenne</cp:lastModifiedBy>
  <cp:revision>151</cp:revision>
  <dcterms:created xsi:type="dcterms:W3CDTF">2013-06-26T20:31:07Z</dcterms:created>
  <dcterms:modified xsi:type="dcterms:W3CDTF">2014-05-30T15:31:52Z</dcterms:modified>
</cp:coreProperties>
</file>